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1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E9D"/>
    <a:srgbClr val="E0F6FC"/>
    <a:srgbClr val="FFFFFF"/>
    <a:srgbClr val="A3E8FB"/>
    <a:srgbClr val="0054A8"/>
    <a:srgbClr val="1E90FF"/>
    <a:srgbClr val="87CEEB"/>
    <a:srgbClr val="6CDBF5"/>
    <a:srgbClr val="6CD9F3"/>
    <a:srgbClr val="76D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60002-0715-43E2-9D97-31A6D35BD4B6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6943-78F7-4EC6-BA5E-EE7714438D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3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08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93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26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09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28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6943-78F7-4EC6-BA5E-EE7714438D9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68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9CCF3-82F4-419D-9476-800B1638C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E2B00E-C6C4-4D65-A356-C04CB1E28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C34C88-4F3C-4B90-BE23-52CFCC06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3EC088-D394-413E-9C8F-C6C62D99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92860-71F1-4347-922F-A46FD932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61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8CC999-10A2-4A59-8720-5B6E015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A776D2-147E-47E6-A8D9-5AEF8E2EE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84E7C3-BEA8-49E9-988A-A1B56F16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6D9F80-175C-474F-82FA-4F433469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57700-DE0E-47F4-B134-9A902DF4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7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F9A9F0-1BD2-4C61-9FFF-4AF5DBFA9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9697CC-BA46-4A70-B41D-4BDA25CB7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560FF-C374-4E0E-B68D-511006C4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3260FC-9A9E-4541-B34B-8AF72E5D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7F168C-32E0-4864-8A1F-82022B7B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5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12703-DAC2-4E78-AD86-BFA38A6F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DFE511-44FC-4149-844C-C8649F59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C63B6-96D7-4B2C-B13B-AFA6C638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81F849-B890-4E10-B7AB-C3E519BC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89634-B4DC-498D-8764-029728E3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78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99601-142C-4D05-9487-7390F2FC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7A43C-8DB6-4ACD-9961-B30B4FCD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45741-4A3F-4369-84B2-1D423411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F706DB-6EC6-4159-B935-A437BF62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9C7C36-038B-46F6-B3F5-F7592E3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18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9959D-F008-4520-B4B9-698F47FD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B32C8E-852C-4E71-AF65-DB9595544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48950C-013E-4DE3-8D0C-86FF4C0F4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C97925-2AE7-47DC-911E-50F55678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FA4CE8-1D15-4529-AA55-A240D4C2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1E6E93-52B4-44A5-91D3-45CA5531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46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39519-2E74-48A7-AFDF-610F7578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7DC27F-0E04-4147-910C-E4C227230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D5334-643C-4958-AA68-00392F5A8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49666B-95A8-4A6C-B2D7-67D3EBED0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A1E207-5B98-42B4-AC02-EB2AF3C6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7EDDCC-9149-4A56-9E7D-6EFF2F95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BA3C1-610C-4F5C-8B41-900304E3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43399D-9799-430C-B2A4-B35F786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14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3EA8A-C8BC-4A4E-AD40-E417D4BF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CA4AC8-D952-4B46-9F74-4C94856A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1255A3-0007-44B4-ABBD-8C9AEE3F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EAA7AA-5803-4C0D-B80B-1782C2ED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7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4329C4-69CD-43DF-930C-61F33CCC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2157E8-A385-4D43-8B96-045503B0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AB64632-D991-4EC6-B8B6-2F77D35B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77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00A65-B648-419F-8E3D-4620308F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F88483-E01C-435B-B839-9B838081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5AAA27-D9F6-462B-9313-C1F5EF5ED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369ED8-6DC6-4674-ADEE-CA3074630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0DB1F6-97CE-4DD6-BA77-76862871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FC8B21-4D98-4FF7-BC2D-43D00C70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76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AC164-5BBF-460E-8F34-49CDC322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3752BF-AA77-4BE0-86D6-1CBCCAA45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5E42FA-EB99-4FDB-8285-FF6FB5720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E196C9-32F5-481F-A1B0-3241403F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CA2F29-D521-49D5-AFC9-475371F6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D9A795-BF1D-4048-90E9-C645E578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2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8D10A-D26A-4375-9408-05A835C2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C64421-5D30-41FB-BF60-1A2CFBF2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F03599-DD37-42C5-8CFE-A0E0D6A40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3C662-29DF-4BB2-BC74-C43721EF1C6B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2E16B9-3270-4D5E-9C42-8ABD8783E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050A5-9125-4766-8F94-D8129CB54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1E54-0E5D-4F1E-81A4-E711722F27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76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440CD-466B-4CE7-BEDF-8AB049A50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 b="1238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69" y="200488"/>
            <a:ext cx="5480483" cy="3066495"/>
          </a:xfrm>
        </p:spPr>
        <p:txBody>
          <a:bodyPr/>
          <a:lstStyle/>
          <a:p>
            <a:r>
              <a:rPr lang="ru-RU" dirty="0">
                <a:latin typeface="Minion Pro Cond" panose="02040706060306020203" pitchFamily="18" charset="0"/>
              </a:rPr>
              <a:t>Проект 4. Авиарейсы без потерь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674C17-B5D2-4AD3-A768-180D0CB4E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1035" y="4438806"/>
            <a:ext cx="3571783" cy="961085"/>
          </a:xfrm>
        </p:spPr>
        <p:txBody>
          <a:bodyPr/>
          <a:lstStyle/>
          <a:p>
            <a:r>
              <a:rPr lang="ru-RU" dirty="0">
                <a:latin typeface="Minion Pro Cond" panose="02040706060306020203" pitchFamily="18" charset="0"/>
              </a:rPr>
              <a:t>Рябкова Людмила Анатольевна</a:t>
            </a:r>
            <a:endParaRPr lang="en-US" dirty="0">
              <a:latin typeface="Minion Pro Cond" panose="02040706060306020203" pitchFamily="18" charset="0"/>
            </a:endParaRPr>
          </a:p>
        </p:txBody>
      </p:sp>
      <p:pic>
        <p:nvPicPr>
          <p:cNvPr id="7" name="Рисунок 6" descr="Электронная почта">
            <a:extLst>
              <a:ext uri="{FF2B5EF4-FFF2-40B4-BE49-F238E27FC236}">
                <a16:creationId xmlns:a16="http://schemas.microsoft.com/office/drawing/2014/main" id="{0E975836-17D4-489C-B3A6-935FE2803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326" y="6110795"/>
            <a:ext cx="394319" cy="394319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5435A52-F1D6-411B-A80D-8A1A4374EC75}"/>
              </a:ext>
            </a:extLst>
          </p:cNvPr>
          <p:cNvSpPr txBox="1">
            <a:spLocks/>
          </p:cNvSpPr>
          <p:nvPr/>
        </p:nvSpPr>
        <p:spPr>
          <a:xfrm>
            <a:off x="502326" y="6124132"/>
            <a:ext cx="3101266" cy="443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inion Pro Cond" panose="02040706060306020203" pitchFamily="18" charset="0"/>
              </a:rPr>
              <a:t>rjabkovala@tyuiu.ru</a:t>
            </a:r>
            <a:endParaRPr lang="ru-RU" sz="2000" dirty="0">
              <a:latin typeface="Minion Pro Cond" panose="02040706060306020203" pitchFamily="18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2B91BEF5-1D66-4D43-B23B-5459E6546B7C}"/>
              </a:ext>
            </a:extLst>
          </p:cNvPr>
          <p:cNvSpPr txBox="1">
            <a:spLocks/>
          </p:cNvSpPr>
          <p:nvPr/>
        </p:nvSpPr>
        <p:spPr>
          <a:xfrm>
            <a:off x="1537316" y="5242255"/>
            <a:ext cx="3101266" cy="443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inion Pro Cond" panose="02040706060306020203" pitchFamily="18" charset="0"/>
              </a:rPr>
              <a:t>DSPR-54</a:t>
            </a:r>
            <a:endParaRPr lang="ru-RU" dirty="0">
              <a:latin typeface="Minion Pro Cond" panose="0204070606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9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440CD-466B-4CE7-BEDF-8AB049A50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 b="1238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17" y="4140287"/>
            <a:ext cx="5480483" cy="1943008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Minion Pro Cond" panose="02040706060306020203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5399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163AB5DA-886E-4621-BA48-805966A7A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48628"/>
              </p:ext>
            </p:extLst>
          </p:nvPr>
        </p:nvGraphicFramePr>
        <p:xfrm>
          <a:off x="119022" y="1588009"/>
          <a:ext cx="11877755" cy="483142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07717">
                  <a:extLst>
                    <a:ext uri="{9D8B030D-6E8A-4147-A177-3AD203B41FA5}">
                      <a16:colId xmlns:a16="http://schemas.microsoft.com/office/drawing/2014/main" val="335004401"/>
                    </a:ext>
                  </a:extLst>
                </a:gridCol>
                <a:gridCol w="1621136">
                  <a:extLst>
                    <a:ext uri="{9D8B030D-6E8A-4147-A177-3AD203B41FA5}">
                      <a16:colId xmlns:a16="http://schemas.microsoft.com/office/drawing/2014/main" val="3963823163"/>
                    </a:ext>
                  </a:extLst>
                </a:gridCol>
                <a:gridCol w="3533775">
                  <a:extLst>
                    <a:ext uri="{9D8B030D-6E8A-4147-A177-3AD203B41FA5}">
                      <a16:colId xmlns:a16="http://schemas.microsoft.com/office/drawing/2014/main" val="3075636427"/>
                    </a:ext>
                  </a:extLst>
                </a:gridCol>
                <a:gridCol w="6415127">
                  <a:extLst>
                    <a:ext uri="{9D8B030D-6E8A-4147-A177-3AD203B41FA5}">
                      <a16:colId xmlns:a16="http://schemas.microsoft.com/office/drawing/2014/main" val="1806190655"/>
                    </a:ext>
                  </a:extLst>
                </a:gridCol>
              </a:tblGrid>
              <a:tr h="15555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№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Переменные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Значение переменной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Цель включения в рамках расчёта прибыли</a:t>
                      </a: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3677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flight_id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Идентификатор рейса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количества пассажиров, расхода топлива, фактических поступлений при наличии цены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346551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flight_no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Номер рейса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-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72864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scheduled_departure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Время вылета по расписанию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Для определения частоты полётов, задержки рейсов, ненадёжных рейсов, изменения поступлений во времени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11120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scheduled_arrival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Время прилёта по расписанию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Для определения задержки рейсов, ненадёжных рейсов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09101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  <a:latin typeface="Minion Pro Cond" panose="02040706060306020203" pitchFamily="18" charset="0"/>
                        </a:rPr>
                        <a:t>departure_airport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Аэропорт отправления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-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73816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city_out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Город отправления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определения цены на топливо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264760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longitude_out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Координаты аэропорта отправления(долгота)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расстояния между пунктами и фактического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709718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latitude_out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Координаты аэропорта отправления(широта)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расстояния между пунктами и фактического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736222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  <a:latin typeface="Minion Pro Cond" panose="02040706060306020203" pitchFamily="18" charset="0"/>
                        </a:rPr>
                        <a:t>arrival_airport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Аэропорт прибытия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проверки рабочих гипотез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983918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city_in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Город прибытия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проверки рабочих гипотез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23295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11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longitude_in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Координаты аэропорта прибытия(долгота)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расстояния между пунктами и фактического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084883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latitude_in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Координаты аэропорта прибытия(широта)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расстояния между пунктами и фактического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45300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Статус рейса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исключения рейсов, доступных для бронирования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426603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aircraft_code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Код самолета, </a:t>
                      </a:r>
                      <a:r>
                        <a:rPr lang="en-US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IATA</a:t>
                      </a:r>
                      <a:endParaRPr lang="en-US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65904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Модель самолета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определения нормы расхода топлива на рейсе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5968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count_seat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мест в салоне самолёта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заполняемости салона и денежных поступлений при наличии цена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195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seat_economy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мест в салоне эконом-класса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Для расчёта заполняемости салона и денежных поступлений при наличии цена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574072"/>
                  </a:ext>
                </a:extLst>
              </a:tr>
            </a:tbl>
          </a:graphicData>
        </a:graphic>
      </p:graphicFrame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F32C148-6B61-43BD-BCDD-142210BC880A}"/>
              </a:ext>
            </a:extLst>
          </p:cNvPr>
          <p:cNvSpPr txBox="1">
            <a:spLocks/>
          </p:cNvSpPr>
          <p:nvPr/>
        </p:nvSpPr>
        <p:spPr>
          <a:xfrm>
            <a:off x="672070" y="247102"/>
            <a:ext cx="7871855" cy="5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latin typeface="Minion Pro Cond" panose="02040706060306020203" pitchFamily="18" charset="0"/>
              </a:rPr>
              <a:t>Данные</a:t>
            </a:r>
          </a:p>
        </p:txBody>
      </p:sp>
    </p:spTree>
    <p:extLst>
      <p:ext uri="{BB962C8B-B14F-4D97-AF65-F5344CB8AC3E}">
        <p14:creationId xmlns:p14="http://schemas.microsoft.com/office/powerpoint/2010/main" val="69963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163AB5DA-886E-4621-BA48-805966A7A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42732"/>
              </p:ext>
            </p:extLst>
          </p:nvPr>
        </p:nvGraphicFramePr>
        <p:xfrm>
          <a:off x="157122" y="1607059"/>
          <a:ext cx="11877755" cy="284243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07717">
                  <a:extLst>
                    <a:ext uri="{9D8B030D-6E8A-4147-A177-3AD203B41FA5}">
                      <a16:colId xmlns:a16="http://schemas.microsoft.com/office/drawing/2014/main" val="335004401"/>
                    </a:ext>
                  </a:extLst>
                </a:gridCol>
                <a:gridCol w="1621136">
                  <a:extLst>
                    <a:ext uri="{9D8B030D-6E8A-4147-A177-3AD203B41FA5}">
                      <a16:colId xmlns:a16="http://schemas.microsoft.com/office/drawing/2014/main" val="3963823163"/>
                    </a:ext>
                  </a:extLst>
                </a:gridCol>
                <a:gridCol w="3533775">
                  <a:extLst>
                    <a:ext uri="{9D8B030D-6E8A-4147-A177-3AD203B41FA5}">
                      <a16:colId xmlns:a16="http://schemas.microsoft.com/office/drawing/2014/main" val="3075636427"/>
                    </a:ext>
                  </a:extLst>
                </a:gridCol>
                <a:gridCol w="6415127">
                  <a:extLst>
                    <a:ext uri="{9D8B030D-6E8A-4147-A177-3AD203B41FA5}">
                      <a16:colId xmlns:a16="http://schemas.microsoft.com/office/drawing/2014/main" val="1806190655"/>
                    </a:ext>
                  </a:extLst>
                </a:gridCol>
              </a:tblGrid>
              <a:tr h="15555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№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Переменные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Значение переменной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Цель включения в рамках расчёта прибыли</a:t>
                      </a: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seat_business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мест в салоне бизнес-класса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Для расчёта заполняемости салона и денежных поступлений при наличии цена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41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  <a:latin typeface="Minion Pro Cond" panose="02040706060306020203" pitchFamily="18" charset="0"/>
                        </a:rPr>
                        <a:t>19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actual_departure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Фактическое время вылета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времени работы самолёта и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13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actual_arrival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Фактическое время прилета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расчёта времени работы самолёта и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51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time_flight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Время в полёте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Для расхода топлива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99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total_amount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Стоимость перелета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Поступление контрагента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412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count_pass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пассажиров рейса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Для расчёта </a:t>
                      </a:r>
                      <a:r>
                        <a:rPr lang="ru-RU" sz="1400" b="0" i="0" u="none" strike="noStrike" dirty="0">
                          <a:solidFill>
                            <a:srgbClr val="212529"/>
                          </a:solidFill>
                          <a:effectLst/>
                          <a:latin typeface="Minion Pro Cond" panose="02040706060306020203" pitchFamily="18" charset="0"/>
                        </a:rPr>
                        <a:t>расхода топлива, </a:t>
                      </a: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заполняемости салона и денежных поступлений при наличии цена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468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economy_pass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пассажиров в салоне эконом-класса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Для расчёта заполняемости салона и денежных поступлений при наличии цена на билет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529"/>
                        </a:solidFill>
                        <a:effectLst/>
                        <a:uLnTx/>
                        <a:uFillTx/>
                        <a:latin typeface="Minion Pro Cond" panose="02040706060306020203" pitchFamily="18" charset="0"/>
                        <a:ea typeface="+mn-ea"/>
                        <a:cs typeface="+mn-cs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 err="1">
                          <a:effectLst/>
                          <a:latin typeface="Minion Pro Cond" panose="02040706060306020203" pitchFamily="18" charset="0"/>
                        </a:rPr>
                        <a:t>business_pass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Количество пассажиров в салоне бизнес-класса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529"/>
                          </a:solidFill>
                          <a:effectLst/>
                          <a:uLnTx/>
                          <a:uFillTx/>
                          <a:latin typeface="Minion Pro Cond" panose="02040706060306020203" pitchFamily="18" charset="0"/>
                          <a:ea typeface="+mn-ea"/>
                          <a:cs typeface="+mn-cs"/>
                        </a:rPr>
                        <a:t>Для расчёта заполняемости салона и денежных поступлений при наличии цена на билет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77133"/>
                  </a:ext>
                </a:extLst>
              </a:tr>
            </a:tbl>
          </a:graphicData>
        </a:graphic>
      </p:graphicFrame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F32C148-6B61-43BD-BCDD-142210BC880A}"/>
              </a:ext>
            </a:extLst>
          </p:cNvPr>
          <p:cNvSpPr txBox="1">
            <a:spLocks/>
          </p:cNvSpPr>
          <p:nvPr/>
        </p:nvSpPr>
        <p:spPr>
          <a:xfrm>
            <a:off x="672070" y="247102"/>
            <a:ext cx="7871855" cy="558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000" dirty="0">
                <a:latin typeface="Minion Pro Cond" panose="02040706060306020203" pitchFamily="18" charset="0"/>
              </a:rPr>
              <a:t>Данные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E8683C-C23D-48C9-8D53-7EE2E7A8A466}"/>
              </a:ext>
            </a:extLst>
          </p:cNvPr>
          <p:cNvSpPr txBox="1">
            <a:spLocks/>
          </p:cNvSpPr>
          <p:nvPr/>
        </p:nvSpPr>
        <p:spPr>
          <a:xfrm>
            <a:off x="80641" y="4612163"/>
            <a:ext cx="4110359" cy="476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Необходимые данные*:</a:t>
            </a:r>
            <a:endParaRPr lang="ru-RU" sz="2800" dirty="0">
              <a:latin typeface="Minion Pro Cond" panose="02040706060306020203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FA5D453-1E90-4F97-BB6C-99BD4A6B65A9}"/>
              </a:ext>
            </a:extLst>
          </p:cNvPr>
          <p:cNvSpPr txBox="1">
            <a:spLocks/>
          </p:cNvSpPr>
          <p:nvPr/>
        </p:nvSpPr>
        <p:spPr>
          <a:xfrm>
            <a:off x="888444" y="5103909"/>
            <a:ext cx="3719553" cy="715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latin typeface="Minion Pro Cond" panose="02040706060306020203" pitchFamily="18" charset="0"/>
              </a:rPr>
              <a:t>Цена билета</a:t>
            </a:r>
          </a:p>
          <a:p>
            <a:pPr algn="l"/>
            <a:r>
              <a:rPr lang="ru-RU" sz="1400" dirty="0">
                <a:latin typeface="Minion Pro Cond" panose="02040706060306020203" pitchFamily="18" charset="0"/>
              </a:rPr>
              <a:t>Расход топлива </a:t>
            </a:r>
            <a:r>
              <a:rPr lang="en-US" sz="1400" dirty="0" err="1">
                <a:latin typeface="Minion Pro Cond" panose="02040706060306020203" pitchFamily="18" charset="0"/>
              </a:rPr>
              <a:t>SSJet</a:t>
            </a:r>
            <a:r>
              <a:rPr lang="en-US" sz="1400" dirty="0">
                <a:latin typeface="Minion Pro Cond" panose="02040706060306020203" pitchFamily="18" charset="0"/>
              </a:rPr>
              <a:t> </a:t>
            </a:r>
            <a:r>
              <a:rPr lang="ru-RU" sz="1400" dirty="0">
                <a:latin typeface="Minion Pro Cond" panose="02040706060306020203" pitchFamily="18" charset="0"/>
              </a:rPr>
              <a:t> в гр./пасс.*км.</a:t>
            </a:r>
          </a:p>
          <a:p>
            <a:pPr algn="l"/>
            <a:r>
              <a:rPr lang="ru-RU" sz="1400" dirty="0">
                <a:latin typeface="Minion Pro Cond" panose="02040706060306020203" pitchFamily="18" charset="0"/>
              </a:rPr>
              <a:t>Состав экипажа</a:t>
            </a:r>
          </a:p>
          <a:p>
            <a:endParaRPr lang="ru-RU" sz="1400" dirty="0">
              <a:latin typeface="Minion Pro Cond" panose="02040706060306020203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3ACD7A6-0255-49B7-B0BE-57F501D5D772}"/>
              </a:ext>
            </a:extLst>
          </p:cNvPr>
          <p:cNvSpPr txBox="1">
            <a:spLocks/>
          </p:cNvSpPr>
          <p:nvPr/>
        </p:nvSpPr>
        <p:spPr>
          <a:xfrm>
            <a:off x="80641" y="6538452"/>
            <a:ext cx="11149334" cy="232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400" dirty="0">
                <a:latin typeface="Minion Pro Cond" panose="02040706060306020203" pitchFamily="18" charset="0"/>
              </a:rPr>
              <a:t>* Учитывая, что в рамках данной задачи прибыль это разница между поступлениями от продажи билетов и расходами на топливо </a:t>
            </a:r>
          </a:p>
          <a:p>
            <a:endParaRPr lang="ru-RU" sz="1400" dirty="0">
              <a:latin typeface="Minion Pro Cond" panose="0204070606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723" y="224427"/>
            <a:ext cx="7873200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Анализ данных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1A4DBC-9F96-4584-AE5B-F8780C5DE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15" y="2597101"/>
            <a:ext cx="4848850" cy="367468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5A1C99F-A41E-4CCD-BF9B-261E26A3976D}"/>
              </a:ext>
            </a:extLst>
          </p:cNvPr>
          <p:cNvSpPr txBox="1">
            <a:spLocks/>
          </p:cNvSpPr>
          <p:nvPr/>
        </p:nvSpPr>
        <p:spPr>
          <a:xfrm>
            <a:off x="4979413" y="1341598"/>
            <a:ext cx="1544832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Minion Pro Cond" panose="02040706060306020203" pitchFamily="18" charset="0"/>
              </a:rPr>
              <a:t>Москва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056F7EC-5080-4EDA-821B-BF58A1BA9FE7}"/>
              </a:ext>
            </a:extLst>
          </p:cNvPr>
          <p:cNvSpPr txBox="1">
            <a:spLocks/>
          </p:cNvSpPr>
          <p:nvPr/>
        </p:nvSpPr>
        <p:spPr>
          <a:xfrm>
            <a:off x="4412619" y="1608298"/>
            <a:ext cx="2659371" cy="804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Boeing 737-300</a:t>
            </a:r>
            <a:endParaRPr lang="ru-RU" sz="3200" dirty="0">
              <a:solidFill>
                <a:srgbClr val="1E90FF"/>
              </a:solidFill>
              <a:latin typeface="Minion Pro Cond" panose="02040706060306020203" pitchFamily="18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ACAE200-F1BD-4EBE-AEEE-808E59F2ECD0}"/>
              </a:ext>
            </a:extLst>
          </p:cNvPr>
          <p:cNvSpPr txBox="1">
            <a:spLocks/>
          </p:cNvSpPr>
          <p:nvPr/>
        </p:nvSpPr>
        <p:spPr>
          <a:xfrm>
            <a:off x="959669" y="1351451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Minion Pro Cond" panose="02040706060306020203" pitchFamily="18" charset="0"/>
              </a:rPr>
              <a:t>Белгород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71DE429-5319-4681-A3C9-62732774A8F4}"/>
              </a:ext>
            </a:extLst>
          </p:cNvPr>
          <p:cNvSpPr txBox="1">
            <a:spLocks/>
          </p:cNvSpPr>
          <p:nvPr/>
        </p:nvSpPr>
        <p:spPr>
          <a:xfrm>
            <a:off x="254246" y="1617666"/>
            <a:ext cx="3431175" cy="804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Sukhoi Superjet 100</a:t>
            </a:r>
            <a:endParaRPr lang="ru-RU" sz="3200" dirty="0">
              <a:solidFill>
                <a:srgbClr val="87CEEB"/>
              </a:solidFill>
              <a:latin typeface="Minion Pro Cond" panose="02040706060306020203" pitchFamily="18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6E5D375-BB8D-4F16-A5DF-D4CF19EFB3F7}"/>
              </a:ext>
            </a:extLst>
          </p:cNvPr>
          <p:cNvSpPr txBox="1">
            <a:spLocks/>
          </p:cNvSpPr>
          <p:nvPr/>
        </p:nvSpPr>
        <p:spPr>
          <a:xfrm>
            <a:off x="4741665" y="2600965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latin typeface="Minion Pro Cond" panose="02040706060306020203" pitchFamily="18" charset="0"/>
              </a:rPr>
              <a:t>59 рейсов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23466254-133C-49CB-AFF0-A847D55015BB}"/>
              </a:ext>
            </a:extLst>
          </p:cNvPr>
          <p:cNvSpPr txBox="1">
            <a:spLocks/>
          </p:cNvSpPr>
          <p:nvPr/>
        </p:nvSpPr>
        <p:spPr>
          <a:xfrm>
            <a:off x="959669" y="2610818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latin typeface="Minion Pro Cond" panose="02040706060306020203" pitchFamily="18" charset="0"/>
              </a:rPr>
              <a:t>59 рейсов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23D9303-59B6-40D5-BDA4-9B4042FAF0B4}"/>
              </a:ext>
            </a:extLst>
          </p:cNvPr>
          <p:cNvSpPr txBox="1">
            <a:spLocks/>
          </p:cNvSpPr>
          <p:nvPr/>
        </p:nvSpPr>
        <p:spPr>
          <a:xfrm>
            <a:off x="7603881" y="2153636"/>
            <a:ext cx="4110359" cy="476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Вместимость</a:t>
            </a:r>
            <a:r>
              <a:rPr lang="ru-RU" sz="2800" dirty="0">
                <a:latin typeface="Minion Pro Cond" panose="02040706060306020203" pitchFamily="18" charset="0"/>
              </a:rPr>
              <a:t> салона 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80814AD-9136-4368-8D4A-E4DF9D8DD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63" y="3881505"/>
            <a:ext cx="2958730" cy="3149206"/>
          </a:xfrm>
          <a:prstGeom prst="rect">
            <a:avLst/>
          </a:prstGeom>
        </p:spPr>
      </p:pic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3A0E4278-8F7E-49C9-8D65-23101E504DF8}"/>
              </a:ext>
            </a:extLst>
          </p:cNvPr>
          <p:cNvSpPr txBox="1">
            <a:spLocks/>
          </p:cNvSpPr>
          <p:nvPr/>
        </p:nvSpPr>
        <p:spPr>
          <a:xfrm>
            <a:off x="1985641" y="4004894"/>
            <a:ext cx="4110359" cy="476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Время в воздухе</a:t>
            </a:r>
            <a:endParaRPr lang="ru-RU" sz="2800" dirty="0">
              <a:latin typeface="Minion Pro Cond" panose="02040706060306020203" pitchFamily="18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EECCD0B-43CA-425B-A806-3240271F3EB3}"/>
              </a:ext>
            </a:extLst>
          </p:cNvPr>
          <p:cNvSpPr txBox="1">
            <a:spLocks/>
          </p:cNvSpPr>
          <p:nvPr/>
        </p:nvSpPr>
        <p:spPr>
          <a:xfrm>
            <a:off x="804304" y="3218563"/>
            <a:ext cx="2331059" cy="8042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Minion Pro Cond" panose="02040706060306020203" pitchFamily="18" charset="0"/>
              </a:rPr>
              <a:t>Задержаны 2 рейса:</a:t>
            </a:r>
          </a:p>
          <a:p>
            <a:pPr algn="l"/>
            <a:r>
              <a:rPr lang="ru-RU" sz="2000" dirty="0">
                <a:latin typeface="Minion Pro Cond" panose="02040706060306020203" pitchFamily="18" charset="0"/>
              </a:rPr>
              <a:t>07.01 на 198 минут</a:t>
            </a:r>
          </a:p>
          <a:p>
            <a:pPr algn="l"/>
            <a:r>
              <a:rPr lang="ru-RU" sz="2000" dirty="0">
                <a:latin typeface="Minion Pro Cond" panose="02040706060306020203" pitchFamily="18" charset="0"/>
              </a:rPr>
              <a:t>11.01 на 162 минуты</a:t>
            </a: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9F5E51F6-0E1D-4E1F-A870-E030B9B7484A}"/>
              </a:ext>
            </a:extLst>
          </p:cNvPr>
          <p:cNvSpPr txBox="1">
            <a:spLocks/>
          </p:cNvSpPr>
          <p:nvPr/>
        </p:nvSpPr>
        <p:spPr>
          <a:xfrm>
            <a:off x="4586299" y="3155992"/>
            <a:ext cx="2331060" cy="595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latin typeface="Minion Pro Cond" panose="02040706060306020203" pitchFamily="18" charset="0"/>
              </a:rPr>
              <a:t>Задержан 1 рейс:</a:t>
            </a:r>
          </a:p>
          <a:p>
            <a:pPr algn="l"/>
            <a:r>
              <a:rPr lang="ru-RU" sz="2000" dirty="0">
                <a:latin typeface="Minion Pro Cond" panose="02040706060306020203" pitchFamily="18" charset="0"/>
              </a:rPr>
              <a:t>24.01 на 207 минут</a:t>
            </a:r>
          </a:p>
        </p:txBody>
      </p:sp>
    </p:spTree>
    <p:extLst>
      <p:ext uri="{BB962C8B-B14F-4D97-AF65-F5344CB8AC3E}">
        <p14:creationId xmlns:p14="http://schemas.microsoft.com/office/powerpoint/2010/main" val="270559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723" y="224427"/>
            <a:ext cx="7873200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Анализ данных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5A1C99F-A41E-4CCD-BF9B-261E26A3976D}"/>
              </a:ext>
            </a:extLst>
          </p:cNvPr>
          <p:cNvSpPr txBox="1">
            <a:spLocks/>
          </p:cNvSpPr>
          <p:nvPr/>
        </p:nvSpPr>
        <p:spPr>
          <a:xfrm>
            <a:off x="4930159" y="1341598"/>
            <a:ext cx="1638900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Minion Pro Cond" panose="02040706060306020203" pitchFamily="18" charset="0"/>
              </a:rPr>
              <a:t>Москва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056F7EC-5080-4EDA-821B-BF58A1BA9FE7}"/>
              </a:ext>
            </a:extLst>
          </p:cNvPr>
          <p:cNvSpPr txBox="1">
            <a:spLocks/>
          </p:cNvSpPr>
          <p:nvPr/>
        </p:nvSpPr>
        <p:spPr>
          <a:xfrm>
            <a:off x="4422144" y="1608298"/>
            <a:ext cx="2712081" cy="804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Boeing 737-300</a:t>
            </a:r>
            <a:endParaRPr lang="ru-RU" sz="3200" dirty="0">
              <a:solidFill>
                <a:srgbClr val="1E90FF"/>
              </a:solidFill>
              <a:latin typeface="Minion Pro Cond" panose="02040706060306020203" pitchFamily="18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ACAE200-F1BD-4EBE-AEEE-808E59F2ECD0}"/>
              </a:ext>
            </a:extLst>
          </p:cNvPr>
          <p:cNvSpPr txBox="1">
            <a:spLocks/>
          </p:cNvSpPr>
          <p:nvPr/>
        </p:nvSpPr>
        <p:spPr>
          <a:xfrm>
            <a:off x="959669" y="1351451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Minion Pro Cond" panose="02040706060306020203" pitchFamily="18" charset="0"/>
              </a:rPr>
              <a:t>Белгород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71DE429-5319-4681-A3C9-62732774A8F4}"/>
              </a:ext>
            </a:extLst>
          </p:cNvPr>
          <p:cNvSpPr txBox="1">
            <a:spLocks/>
          </p:cNvSpPr>
          <p:nvPr/>
        </p:nvSpPr>
        <p:spPr>
          <a:xfrm>
            <a:off x="254246" y="1617666"/>
            <a:ext cx="3431175" cy="8042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Sukhoi Superjet 100</a:t>
            </a:r>
            <a:endParaRPr lang="ru-RU" sz="3200" dirty="0">
              <a:solidFill>
                <a:srgbClr val="87CEEB"/>
              </a:solidFill>
              <a:latin typeface="Minion Pro Cond" panose="02040706060306020203" pitchFamily="18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23D9303-59B6-40D5-BDA4-9B4042FAF0B4}"/>
              </a:ext>
            </a:extLst>
          </p:cNvPr>
          <p:cNvSpPr txBox="1">
            <a:spLocks/>
          </p:cNvSpPr>
          <p:nvPr/>
        </p:nvSpPr>
        <p:spPr>
          <a:xfrm>
            <a:off x="7603881" y="2421900"/>
            <a:ext cx="4110359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Количество пассажиров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592CE8-947C-4C72-ADF0-1D410459A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48" y="3039115"/>
            <a:ext cx="4588119" cy="362111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0DB5A1C-86DA-4E5E-BDC1-6B6CF3F09FF3}"/>
              </a:ext>
            </a:extLst>
          </p:cNvPr>
          <p:cNvSpPr txBox="1">
            <a:spLocks/>
          </p:cNvSpPr>
          <p:nvPr/>
        </p:nvSpPr>
        <p:spPr>
          <a:xfrm>
            <a:off x="1989100" y="2457839"/>
            <a:ext cx="4110359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Заполняемость самолёта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5614116A-4251-4F77-B747-4C257FAD7BD8}"/>
              </a:ext>
            </a:extLst>
          </p:cNvPr>
          <p:cNvSpPr txBox="1">
            <a:spLocks/>
          </p:cNvSpPr>
          <p:nvPr/>
        </p:nvSpPr>
        <p:spPr>
          <a:xfrm>
            <a:off x="4790278" y="2907233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87%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937644B-A894-4365-8EFF-CABC3B3696E2}"/>
              </a:ext>
            </a:extLst>
          </p:cNvPr>
          <p:cNvSpPr txBox="1">
            <a:spLocks/>
          </p:cNvSpPr>
          <p:nvPr/>
        </p:nvSpPr>
        <p:spPr>
          <a:xfrm>
            <a:off x="2250408" y="2907233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93%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38CF730-26CD-4C90-9EFC-708ED9C7C677}"/>
              </a:ext>
            </a:extLst>
          </p:cNvPr>
          <p:cNvSpPr txBox="1">
            <a:spLocks/>
          </p:cNvSpPr>
          <p:nvPr/>
        </p:nvSpPr>
        <p:spPr>
          <a:xfrm>
            <a:off x="1414108" y="3430701"/>
            <a:ext cx="5260343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Заполняемость салона эконом-класса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F912B4ED-82DA-46A7-BE93-239CB85475D6}"/>
              </a:ext>
            </a:extLst>
          </p:cNvPr>
          <p:cNvSpPr txBox="1">
            <a:spLocks/>
          </p:cNvSpPr>
          <p:nvPr/>
        </p:nvSpPr>
        <p:spPr>
          <a:xfrm>
            <a:off x="4799803" y="4021658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87%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B36E935-1F53-4655-9B20-479E839067AE}"/>
              </a:ext>
            </a:extLst>
          </p:cNvPr>
          <p:cNvSpPr txBox="1">
            <a:spLocks/>
          </p:cNvSpPr>
          <p:nvPr/>
        </p:nvSpPr>
        <p:spPr>
          <a:xfrm>
            <a:off x="2259933" y="4021658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93%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92D6A19F-4668-42D0-842D-6E8195BB5723}"/>
              </a:ext>
            </a:extLst>
          </p:cNvPr>
          <p:cNvSpPr txBox="1">
            <a:spLocks/>
          </p:cNvSpPr>
          <p:nvPr/>
        </p:nvSpPr>
        <p:spPr>
          <a:xfrm>
            <a:off x="1414108" y="4611094"/>
            <a:ext cx="5260343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Заполняемость салона бизнес-класса</a:t>
            </a: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5FDD16E-3470-4EF3-B124-C39C77994CDD}"/>
              </a:ext>
            </a:extLst>
          </p:cNvPr>
          <p:cNvSpPr txBox="1">
            <a:spLocks/>
          </p:cNvSpPr>
          <p:nvPr/>
        </p:nvSpPr>
        <p:spPr>
          <a:xfrm>
            <a:off x="4799803" y="5117033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88%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98E9E95-511E-4DD8-820B-16CC2D68444C}"/>
              </a:ext>
            </a:extLst>
          </p:cNvPr>
          <p:cNvSpPr txBox="1">
            <a:spLocks/>
          </p:cNvSpPr>
          <p:nvPr/>
        </p:nvSpPr>
        <p:spPr>
          <a:xfrm>
            <a:off x="2259933" y="5117033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383866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37" y="261410"/>
            <a:ext cx="7873200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Расчёт прибыли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CACAE200-F1BD-4EBE-AEEE-808E59F2ECD0}"/>
              </a:ext>
            </a:extLst>
          </p:cNvPr>
          <p:cNvSpPr txBox="1">
            <a:spLocks/>
          </p:cNvSpPr>
          <p:nvPr/>
        </p:nvSpPr>
        <p:spPr>
          <a:xfrm>
            <a:off x="2102669" y="1352597"/>
            <a:ext cx="2107382" cy="477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Прибыль  =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68E8CE9E-F5E7-4397-AAAA-0571C07EF4A1}"/>
              </a:ext>
            </a:extLst>
          </p:cNvPr>
          <p:cNvSpPr txBox="1">
            <a:spLocks/>
          </p:cNvSpPr>
          <p:nvPr/>
        </p:nvSpPr>
        <p:spPr>
          <a:xfrm>
            <a:off x="3635871" y="1263341"/>
            <a:ext cx="3240857" cy="87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Доход от</a:t>
            </a:r>
          </a:p>
          <a:p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продажи билетов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CA751BD-5674-4E42-B243-183E437A5482}"/>
              </a:ext>
            </a:extLst>
          </p:cNvPr>
          <p:cNvSpPr txBox="1">
            <a:spLocks/>
          </p:cNvSpPr>
          <p:nvPr/>
        </p:nvSpPr>
        <p:spPr>
          <a:xfrm>
            <a:off x="6876728" y="1241430"/>
            <a:ext cx="2226765" cy="87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Расходы</a:t>
            </a:r>
          </a:p>
          <a:p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на топливо</a:t>
            </a: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210642B-D29D-4460-BD3B-1195DEEF408E}"/>
              </a:ext>
            </a:extLst>
          </p:cNvPr>
          <p:cNvSpPr txBox="1">
            <a:spLocks/>
          </p:cNvSpPr>
          <p:nvPr/>
        </p:nvSpPr>
        <p:spPr>
          <a:xfrm>
            <a:off x="6604087" y="1403277"/>
            <a:ext cx="545282" cy="477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−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397115EF-7A7C-43C5-8E7A-C3DA11084670}"/>
              </a:ext>
            </a:extLst>
          </p:cNvPr>
          <p:cNvSpPr txBox="1">
            <a:spLocks/>
          </p:cNvSpPr>
          <p:nvPr/>
        </p:nvSpPr>
        <p:spPr>
          <a:xfrm>
            <a:off x="2245376" y="2418175"/>
            <a:ext cx="1763626" cy="87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Расходы на</a:t>
            </a:r>
          </a:p>
          <a:p>
            <a:r>
              <a:rPr lang="ru-RU" sz="2400" dirty="0">
                <a:latin typeface="Minion Pro Cond" panose="02040706060306020203" pitchFamily="18" charset="0"/>
              </a:rPr>
              <a:t>топливо*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C9154EDD-5B97-412A-81DD-7C2CA706CD65}"/>
              </a:ext>
            </a:extLst>
          </p:cNvPr>
          <p:cNvSpPr txBox="1">
            <a:spLocks/>
          </p:cNvSpPr>
          <p:nvPr/>
        </p:nvSpPr>
        <p:spPr>
          <a:xfrm>
            <a:off x="3771984" y="2615801"/>
            <a:ext cx="506229" cy="477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latin typeface="Minion Pro Cond" panose="02040706060306020203" pitchFamily="18" charset="0"/>
              </a:rPr>
              <a:t>=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F4C18930-F88C-4983-9C7C-609ACC5AC21F}"/>
              </a:ext>
            </a:extLst>
          </p:cNvPr>
          <p:cNvSpPr txBox="1">
            <a:spLocks/>
          </p:cNvSpPr>
          <p:nvPr/>
        </p:nvSpPr>
        <p:spPr>
          <a:xfrm>
            <a:off x="4065483" y="2408339"/>
            <a:ext cx="1185294" cy="87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Время</a:t>
            </a:r>
          </a:p>
          <a:p>
            <a:r>
              <a:rPr lang="ru-RU" sz="2400" dirty="0">
                <a:latin typeface="Minion Pro Cond" panose="02040706060306020203" pitchFamily="18" charset="0"/>
              </a:rPr>
              <a:t>полёта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Заголовок 1">
                <a:extLst>
                  <a:ext uri="{FF2B5EF4-FFF2-40B4-BE49-F238E27FC236}">
                    <a16:creationId xmlns:a16="http://schemas.microsoft.com/office/drawing/2014/main" id="{9BBC676A-34A6-464D-9ED9-492AFCB35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046" y="2491975"/>
                <a:ext cx="545282" cy="45829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sz="2400" dirty="0">
                  <a:latin typeface="Minion Pro Cond" panose="02040706060306020203" pitchFamily="18" charset="0"/>
                </a:endParaRPr>
              </a:p>
            </p:txBody>
          </p:sp>
        </mc:Choice>
        <mc:Fallback xmlns="">
          <p:sp>
            <p:nvSpPr>
              <p:cNvPr id="36" name="Заголовок 1">
                <a:extLst>
                  <a:ext uri="{FF2B5EF4-FFF2-40B4-BE49-F238E27FC236}">
                    <a16:creationId xmlns:a16="http://schemas.microsoft.com/office/drawing/2014/main" id="{9BBC676A-34A6-464D-9ED9-492AFCB35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046" y="2491975"/>
                <a:ext cx="545282" cy="458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8CD57756-C12F-44E7-96A1-3643979AB634}"/>
              </a:ext>
            </a:extLst>
          </p:cNvPr>
          <p:cNvSpPr txBox="1">
            <a:spLocks/>
          </p:cNvSpPr>
          <p:nvPr/>
        </p:nvSpPr>
        <p:spPr>
          <a:xfrm>
            <a:off x="5139657" y="2491975"/>
            <a:ext cx="2630590" cy="779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Норма расхода топлива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Заголовок 1">
                <a:extLst>
                  <a:ext uri="{FF2B5EF4-FFF2-40B4-BE49-F238E27FC236}">
                    <a16:creationId xmlns:a16="http://schemas.microsoft.com/office/drawing/2014/main" id="{03FB4E6D-5C12-4583-8D9E-C9AC1C373B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1932" y="2545570"/>
                <a:ext cx="545282" cy="45173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sz="2400" dirty="0">
                  <a:latin typeface="Minion Pro Cond" panose="02040706060306020203" pitchFamily="18" charset="0"/>
                </a:endParaRPr>
              </a:p>
            </p:txBody>
          </p:sp>
        </mc:Choice>
        <mc:Fallback xmlns="">
          <p:sp>
            <p:nvSpPr>
              <p:cNvPr id="38" name="Заголовок 1">
                <a:extLst>
                  <a:ext uri="{FF2B5EF4-FFF2-40B4-BE49-F238E27FC236}">
                    <a16:creationId xmlns:a16="http://schemas.microsoft.com/office/drawing/2014/main" id="{03FB4E6D-5C12-4583-8D9E-C9AC1C373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32" y="2545570"/>
                <a:ext cx="545282" cy="451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E72B2FCB-E947-4449-B967-A0CCBAFE0946}"/>
              </a:ext>
            </a:extLst>
          </p:cNvPr>
          <p:cNvSpPr txBox="1">
            <a:spLocks/>
          </p:cNvSpPr>
          <p:nvPr/>
        </p:nvSpPr>
        <p:spPr>
          <a:xfrm>
            <a:off x="7493942" y="2408380"/>
            <a:ext cx="1763626" cy="872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Стоимость</a:t>
            </a:r>
          </a:p>
          <a:p>
            <a:r>
              <a:rPr lang="ru-RU" sz="2400" dirty="0">
                <a:latin typeface="Minion Pro Cond" panose="02040706060306020203" pitchFamily="18" charset="0"/>
              </a:rPr>
              <a:t>топлива</a:t>
            </a:r>
          </a:p>
        </p:txBody>
      </p:sp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2E4B4797-85B1-4C18-8D0D-6916EAF41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52427"/>
              </p:ext>
            </p:extLst>
          </p:nvPr>
        </p:nvGraphicFramePr>
        <p:xfrm>
          <a:off x="590221" y="3679572"/>
          <a:ext cx="3810328" cy="6629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95754">
                  <a:extLst>
                    <a:ext uri="{9D8B030D-6E8A-4147-A177-3AD203B41FA5}">
                      <a16:colId xmlns:a16="http://schemas.microsoft.com/office/drawing/2014/main" val="3963823163"/>
                    </a:ext>
                  </a:extLst>
                </a:gridCol>
                <a:gridCol w="2314574">
                  <a:extLst>
                    <a:ext uri="{9D8B030D-6E8A-4147-A177-3AD203B41FA5}">
                      <a16:colId xmlns:a16="http://schemas.microsoft.com/office/drawing/2014/main" val="3075636427"/>
                    </a:ext>
                  </a:extLst>
                </a:gridCol>
              </a:tblGrid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Модель самолёта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Норма расхода**, т/ч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3677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Minion Pro Cond" panose="02040706060306020203" pitchFamily="18" charset="0"/>
                        </a:rPr>
                        <a:t>Boeing 737-300</a:t>
                      </a:r>
                      <a:endParaRPr lang="ru-RU" sz="1400" dirty="0">
                        <a:solidFill>
                          <a:schemeClr val="tx1"/>
                        </a:solidFill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2,6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346551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Minion Pro Cond" panose="02040706060306020203" pitchFamily="18" charset="0"/>
                        </a:rPr>
                        <a:t>Sukhoi Superjet 100</a:t>
                      </a:r>
                      <a:endParaRPr lang="ru-RU" sz="1400" dirty="0">
                        <a:solidFill>
                          <a:schemeClr val="tx1"/>
                        </a:solidFill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1,8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172864"/>
                  </a:ext>
                </a:extLst>
              </a:tr>
            </a:tbl>
          </a:graphicData>
        </a:graphic>
      </p:graphicFrame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C1C03D02-8DEE-4CA2-A7AF-69DA9102C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22143"/>
              </p:ext>
            </p:extLst>
          </p:nvPr>
        </p:nvGraphicFramePr>
        <p:xfrm>
          <a:off x="590220" y="4830883"/>
          <a:ext cx="3810329" cy="8839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57655">
                  <a:extLst>
                    <a:ext uri="{9D8B030D-6E8A-4147-A177-3AD203B41FA5}">
                      <a16:colId xmlns:a16="http://schemas.microsoft.com/office/drawing/2014/main" val="3963823163"/>
                    </a:ext>
                  </a:extLst>
                </a:gridCol>
                <a:gridCol w="2352674">
                  <a:extLst>
                    <a:ext uri="{9D8B030D-6E8A-4147-A177-3AD203B41FA5}">
                      <a16:colId xmlns:a16="http://schemas.microsoft.com/office/drawing/2014/main" val="3075636427"/>
                    </a:ext>
                  </a:extLst>
                </a:gridCol>
              </a:tblGrid>
              <a:tr h="1527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Месяц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Стоимость топлива***, руб.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b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3677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Minion Pro Cond" panose="02040706060306020203" pitchFamily="18" charset="0"/>
                        </a:rPr>
                        <a:t>Январь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u="none" strike="noStrike" dirty="0">
                          <a:effectLst/>
                          <a:latin typeface="Minion Pro Cond" panose="02040706060306020203" pitchFamily="18" charset="0"/>
                        </a:rPr>
                        <a:t>41 435</a:t>
                      </a:r>
                      <a:endParaRPr lang="ru-RU" sz="1400" b="0" i="0" u="none" strike="noStrike" dirty="0">
                        <a:solidFill>
                          <a:srgbClr val="212529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7639" marR="7639" marT="7639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346551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Minion Pro Cond" panose="02040706060306020203" pitchFamily="18" charset="0"/>
                        </a:rPr>
                        <a:t>Февраль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39 553</a:t>
                      </a:r>
                    </a:p>
                  </a:txBody>
                  <a:tcPr marL="7639" marR="7639" marT="7639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172864"/>
                  </a:ext>
                </a:extLst>
              </a:tr>
              <a:tr h="152782"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solidFill>
                            <a:schemeClr val="tx1"/>
                          </a:solidFill>
                          <a:latin typeface="Minion Pro Cond" panose="02040706060306020203" pitchFamily="18" charset="0"/>
                        </a:rPr>
                        <a:t>Декабрь</a:t>
                      </a:r>
                    </a:p>
                  </a:txBody>
                  <a:tcPr marL="7639" marR="7639" marT="7639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nion Pro Cond" panose="02040706060306020203" pitchFamily="18" charset="0"/>
                        </a:rPr>
                        <a:t>47 101</a:t>
                      </a:r>
                    </a:p>
                  </a:txBody>
                  <a:tcPr marL="7639" marR="7639" marT="7639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434098"/>
                  </a:ext>
                </a:extLst>
              </a:tr>
            </a:tbl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96D22-31BD-4FF1-B9FC-7102C24F4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034" y="3526567"/>
            <a:ext cx="2945441" cy="2766929"/>
          </a:xfrm>
          <a:prstGeom prst="rect">
            <a:avLst/>
          </a:prstGeom>
        </p:spPr>
      </p:pic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31616536-52B5-4A4E-A9D2-A503D9F17005}"/>
              </a:ext>
            </a:extLst>
          </p:cNvPr>
          <p:cNvSpPr txBox="1">
            <a:spLocks/>
          </p:cNvSpPr>
          <p:nvPr/>
        </p:nvSpPr>
        <p:spPr>
          <a:xfrm>
            <a:off x="6236291" y="3356219"/>
            <a:ext cx="4110359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Расход топлива</a:t>
            </a: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CBA19B2D-6B0B-49C2-BEA9-9E1B41D1DEC9}"/>
              </a:ext>
            </a:extLst>
          </p:cNvPr>
          <p:cNvSpPr txBox="1">
            <a:spLocks/>
          </p:cNvSpPr>
          <p:nvPr/>
        </p:nvSpPr>
        <p:spPr>
          <a:xfrm>
            <a:off x="5796288" y="5454249"/>
            <a:ext cx="2171561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1E90FF"/>
                </a:solidFill>
                <a:latin typeface="Minion Pro Cond" panose="02040706060306020203" pitchFamily="18" charset="0"/>
              </a:rPr>
              <a:t>Boeing 737-300</a:t>
            </a:r>
            <a:endParaRPr lang="ru-RU" sz="2000" dirty="0">
              <a:solidFill>
                <a:srgbClr val="1E90FF"/>
              </a:solidFill>
              <a:latin typeface="Minion Pro Cond" panose="02040706060306020203" pitchFamily="18" charset="0"/>
            </a:endParaRPr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CB8A5BF6-73BA-4D4D-95DE-30D78D26B2DD}"/>
              </a:ext>
            </a:extLst>
          </p:cNvPr>
          <p:cNvSpPr txBox="1">
            <a:spLocks/>
          </p:cNvSpPr>
          <p:nvPr/>
        </p:nvSpPr>
        <p:spPr>
          <a:xfrm>
            <a:off x="8755278" y="3892187"/>
            <a:ext cx="2240208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87CEEB"/>
                </a:solidFill>
                <a:latin typeface="Minion Pro Cond" panose="02040706060306020203" pitchFamily="18" charset="0"/>
              </a:rPr>
              <a:t>Sukhoi Superjet 100</a:t>
            </a:r>
            <a:endParaRPr lang="ru-RU" sz="2000" dirty="0">
              <a:solidFill>
                <a:srgbClr val="87CEEB"/>
              </a:solidFill>
              <a:latin typeface="Minion Pro Cond" panose="02040706060306020203" pitchFamily="18" charset="0"/>
            </a:endParaRP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E7124FCE-4580-41F2-A872-75FE40A2830A}"/>
              </a:ext>
            </a:extLst>
          </p:cNvPr>
          <p:cNvSpPr txBox="1">
            <a:spLocks/>
          </p:cNvSpPr>
          <p:nvPr/>
        </p:nvSpPr>
        <p:spPr>
          <a:xfrm>
            <a:off x="159383" y="5973198"/>
            <a:ext cx="11873234" cy="6629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400" dirty="0">
                <a:latin typeface="Minion Pro Cond" panose="02040706060306020203" pitchFamily="18" charset="0"/>
              </a:rPr>
              <a:t>* Данный расчёт учитывает измерение нормативного расхода топлива в тонн/час. Возможен альтернативный расчет при использовании нормативного расхода топлива в гр./пасс.*км.: Расход на топливо = Норма расхода топлива*Расстояние между пунктами*Количество пассажиров/1 000 000</a:t>
            </a:r>
          </a:p>
          <a:p>
            <a:pPr algn="l"/>
            <a:r>
              <a:rPr lang="ru-RU" sz="1400" dirty="0">
                <a:latin typeface="Minion Pro Cond" panose="02040706060306020203" pitchFamily="18" charset="0"/>
              </a:rPr>
              <a:t>** На основании технических характеристик моделей</a:t>
            </a:r>
          </a:p>
          <a:p>
            <a:pPr algn="l"/>
            <a:r>
              <a:rPr lang="ru-RU" sz="1400" dirty="0">
                <a:latin typeface="Minion Pro Cond" panose="02040706060306020203" pitchFamily="18" charset="0"/>
              </a:rPr>
              <a:t>***По данным Росавиации</a:t>
            </a:r>
          </a:p>
          <a:p>
            <a:pPr algn="l"/>
            <a:endParaRPr lang="ru-RU" sz="1200" dirty="0">
              <a:latin typeface="Minion Pro Cond" panose="02040706060306020203" pitchFamily="18" charset="0"/>
            </a:endParaRPr>
          </a:p>
          <a:p>
            <a:pPr algn="just"/>
            <a:endParaRPr lang="ru-RU" sz="1200" dirty="0">
              <a:latin typeface="Minion Pro Cond" panose="020407060603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6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37" y="261410"/>
            <a:ext cx="4752026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Прибыль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23D9303-59B6-40D5-BDA4-9B4042FAF0B4}"/>
              </a:ext>
            </a:extLst>
          </p:cNvPr>
          <p:cNvSpPr txBox="1">
            <a:spLocks/>
          </p:cNvSpPr>
          <p:nvPr/>
        </p:nvSpPr>
        <p:spPr>
          <a:xfrm>
            <a:off x="7539453" y="2273164"/>
            <a:ext cx="4110359" cy="5359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Доходы и расходы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A3CBD9-C8B6-484B-A8EE-682B07E4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94" y="2619151"/>
            <a:ext cx="5103553" cy="3856272"/>
          </a:xfrm>
          <a:prstGeom prst="rect">
            <a:avLst/>
          </a:prstGeom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71BE04F-F5D9-434C-96EE-E2113A532631}"/>
              </a:ext>
            </a:extLst>
          </p:cNvPr>
          <p:cNvSpPr txBox="1">
            <a:spLocks/>
          </p:cNvSpPr>
          <p:nvPr/>
        </p:nvSpPr>
        <p:spPr>
          <a:xfrm>
            <a:off x="387446" y="2751873"/>
            <a:ext cx="4766124" cy="477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Прибыль</a:t>
            </a:r>
            <a:r>
              <a:rPr lang="en-US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 124,89 </a:t>
            </a:r>
            <a:r>
              <a:rPr lang="ru-RU" sz="2800" dirty="0" err="1">
                <a:solidFill>
                  <a:srgbClr val="0054A8"/>
                </a:solidFill>
                <a:latin typeface="Minion Pro Cond" panose="02040706060306020203" pitchFamily="18" charset="0"/>
              </a:rPr>
              <a:t>млн.руб</a:t>
            </a:r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.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70C33354-69A3-45C6-BDD9-D9307442C9E0}"/>
              </a:ext>
            </a:extLst>
          </p:cNvPr>
          <p:cNvSpPr txBox="1">
            <a:spLocks/>
          </p:cNvSpPr>
          <p:nvPr/>
        </p:nvSpPr>
        <p:spPr>
          <a:xfrm>
            <a:off x="387446" y="1540822"/>
            <a:ext cx="7650777" cy="6159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Доход от продажи билетов 138,84 </a:t>
            </a:r>
            <a:r>
              <a:rPr lang="ru-RU" sz="2800" dirty="0" err="1">
                <a:solidFill>
                  <a:srgbClr val="0054A8"/>
                </a:solidFill>
                <a:latin typeface="Minion Pro Cond" panose="02040706060306020203" pitchFamily="18" charset="0"/>
              </a:rPr>
              <a:t>млн.руб</a:t>
            </a:r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.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05160EA6-8EE2-4820-B993-880AAEA47C3F}"/>
              </a:ext>
            </a:extLst>
          </p:cNvPr>
          <p:cNvSpPr txBox="1">
            <a:spLocks/>
          </p:cNvSpPr>
          <p:nvPr/>
        </p:nvSpPr>
        <p:spPr>
          <a:xfrm>
            <a:off x="387446" y="2185012"/>
            <a:ext cx="6027488" cy="5093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Расходы на топливо 13,94 </a:t>
            </a:r>
            <a:r>
              <a:rPr lang="ru-RU" sz="2800" dirty="0" err="1">
                <a:solidFill>
                  <a:srgbClr val="0054A8"/>
                </a:solidFill>
                <a:latin typeface="Minion Pro Cond" panose="02040706060306020203" pitchFamily="18" charset="0"/>
              </a:rPr>
              <a:t>млн.руб</a:t>
            </a:r>
            <a:r>
              <a:rPr lang="ru-RU" sz="2800" dirty="0">
                <a:solidFill>
                  <a:srgbClr val="0054A8"/>
                </a:solidFill>
                <a:latin typeface="Minion Pro Cond" panose="02040706060306020203" pitchFamily="18" charset="0"/>
              </a:rPr>
              <a:t>.</a:t>
            </a:r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066FACA7-086C-42C8-8BFE-C8CAA135D400}"/>
              </a:ext>
            </a:extLst>
          </p:cNvPr>
          <p:cNvSpPr txBox="1">
            <a:spLocks/>
          </p:cNvSpPr>
          <p:nvPr/>
        </p:nvSpPr>
        <p:spPr>
          <a:xfrm>
            <a:off x="4762405" y="3732373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Москва</a:t>
            </a:r>
          </a:p>
        </p:txBody>
      </p: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9A0381F9-F721-4126-8024-F7926B6BED34}"/>
              </a:ext>
            </a:extLst>
          </p:cNvPr>
          <p:cNvSpPr txBox="1">
            <a:spLocks/>
          </p:cNvSpPr>
          <p:nvPr/>
        </p:nvSpPr>
        <p:spPr>
          <a:xfrm>
            <a:off x="4657438" y="4136573"/>
            <a:ext cx="2312031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E90FF"/>
                </a:solidFill>
                <a:latin typeface="Minion Pro Cond" panose="02040706060306020203" pitchFamily="18" charset="0"/>
              </a:rPr>
              <a:t>Boeing 737-300</a:t>
            </a:r>
            <a:endParaRPr lang="ru-RU" sz="2400" dirty="0">
              <a:solidFill>
                <a:srgbClr val="1E90FF"/>
              </a:solidFill>
              <a:latin typeface="Minion Pro Cond" panose="02040706060306020203" pitchFamily="18" charset="0"/>
            </a:endParaRPr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A3C2B12B-248C-4568-9310-132B9B1BCC6E}"/>
              </a:ext>
            </a:extLst>
          </p:cNvPr>
          <p:cNvSpPr txBox="1">
            <a:spLocks/>
          </p:cNvSpPr>
          <p:nvPr/>
        </p:nvSpPr>
        <p:spPr>
          <a:xfrm>
            <a:off x="616482" y="3742226"/>
            <a:ext cx="2020328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Белгород</a:t>
            </a: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6DBCA9CC-8A73-4A17-9988-F68269D52BF1}"/>
              </a:ext>
            </a:extLst>
          </p:cNvPr>
          <p:cNvSpPr txBox="1">
            <a:spLocks/>
          </p:cNvSpPr>
          <p:nvPr/>
        </p:nvSpPr>
        <p:spPr>
          <a:xfrm>
            <a:off x="320256" y="4066976"/>
            <a:ext cx="2612779" cy="535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87CEEB"/>
                </a:solidFill>
                <a:latin typeface="Minion Pro Cond" panose="02040706060306020203" pitchFamily="18" charset="0"/>
              </a:rPr>
              <a:t>Sukhoi Superjet 100</a:t>
            </a:r>
            <a:endParaRPr lang="ru-RU" sz="2400" dirty="0">
              <a:solidFill>
                <a:srgbClr val="87CEEB"/>
              </a:solidFill>
              <a:latin typeface="Minion Pro Cond" panose="02040706060306020203" pitchFamily="18" charset="0"/>
            </a:endParaRP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CC534261-5CE5-4373-A72B-49E4874F63F4}"/>
              </a:ext>
            </a:extLst>
          </p:cNvPr>
          <p:cNvSpPr txBox="1">
            <a:spLocks/>
          </p:cNvSpPr>
          <p:nvPr/>
        </p:nvSpPr>
        <p:spPr>
          <a:xfrm>
            <a:off x="1503116" y="4595658"/>
            <a:ext cx="5057775" cy="393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inion Pro Cond" panose="02040706060306020203" pitchFamily="18" charset="0"/>
              </a:rPr>
              <a:t>Доля прибыли в затратах на топливо</a:t>
            </a:r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ADECFDFB-4E5C-4ABE-800D-0BCD8318A9A6}"/>
              </a:ext>
            </a:extLst>
          </p:cNvPr>
          <p:cNvSpPr txBox="1">
            <a:spLocks/>
          </p:cNvSpPr>
          <p:nvPr/>
        </p:nvSpPr>
        <p:spPr>
          <a:xfrm>
            <a:off x="4762405" y="4862639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1E90FF"/>
                </a:solidFill>
                <a:latin typeface="Minion Pro Cond" panose="02040706060306020203" pitchFamily="18" charset="0"/>
              </a:rPr>
              <a:t>8,37</a:t>
            </a:r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0D7B3E91-0C00-4661-8E66-2EC8E75F52D5}"/>
              </a:ext>
            </a:extLst>
          </p:cNvPr>
          <p:cNvSpPr txBox="1">
            <a:spLocks/>
          </p:cNvSpPr>
          <p:nvPr/>
        </p:nvSpPr>
        <p:spPr>
          <a:xfrm>
            <a:off x="2222535" y="4862639"/>
            <a:ext cx="1080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rgbClr val="87CEEB"/>
                </a:solidFill>
                <a:latin typeface="Minion Pro Cond" panose="02040706060306020203" pitchFamily="18" charset="0"/>
              </a:rPr>
              <a:t>10,66</a:t>
            </a:r>
          </a:p>
        </p:txBody>
      </p:sp>
    </p:spTree>
    <p:extLst>
      <p:ext uri="{BB962C8B-B14F-4D97-AF65-F5344CB8AC3E}">
        <p14:creationId xmlns:p14="http://schemas.microsoft.com/office/powerpoint/2010/main" val="416320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36" y="261410"/>
            <a:ext cx="6163759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Ежедневная прибыль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6E37B-EEDB-4CC9-A2F1-1D83D5A7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6" y="1709929"/>
            <a:ext cx="11881507" cy="3414134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5BE815D0-B720-488A-B1B3-C2BF275E0026}"/>
              </a:ext>
            </a:extLst>
          </p:cNvPr>
          <p:cNvSpPr txBox="1">
            <a:spLocks/>
          </p:cNvSpPr>
          <p:nvPr/>
        </p:nvSpPr>
        <p:spPr>
          <a:xfrm>
            <a:off x="155246" y="5385846"/>
            <a:ext cx="5861506" cy="320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400" dirty="0">
                <a:latin typeface="Minion Pro Cond" panose="02040706060306020203" pitchFamily="18" charset="0"/>
              </a:rPr>
              <a:t>Рейсы с наименьшей прибыльностью и заполняемостью салона:</a:t>
            </a:r>
          </a:p>
          <a:p>
            <a:pPr algn="just"/>
            <a:endParaRPr lang="ru-RU" sz="1400" dirty="0">
              <a:latin typeface="Minion Pro Cond" panose="02040706060306020203" pitchFamily="18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EDA55D68-8F8C-4A41-A981-A5A23059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95697"/>
              </p:ext>
            </p:extLst>
          </p:nvPr>
        </p:nvGraphicFramePr>
        <p:xfrm>
          <a:off x="534739" y="5636378"/>
          <a:ext cx="5561260" cy="11258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1674">
                  <a:extLst>
                    <a:ext uri="{9D8B030D-6E8A-4147-A177-3AD203B41FA5}">
                      <a16:colId xmlns:a16="http://schemas.microsoft.com/office/drawing/2014/main" val="2333820227"/>
                    </a:ext>
                  </a:extLst>
                </a:gridCol>
                <a:gridCol w="921181">
                  <a:extLst>
                    <a:ext uri="{9D8B030D-6E8A-4147-A177-3AD203B41FA5}">
                      <a16:colId xmlns:a16="http://schemas.microsoft.com/office/drawing/2014/main" val="2975970475"/>
                    </a:ext>
                  </a:extLst>
                </a:gridCol>
                <a:gridCol w="1033533">
                  <a:extLst>
                    <a:ext uri="{9D8B030D-6E8A-4147-A177-3AD203B41FA5}">
                      <a16:colId xmlns:a16="http://schemas.microsoft.com/office/drawing/2014/main" val="13832797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32863213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054342249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Город назначения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Дата вылета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Прибыль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Занятость салона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Мера доходности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49489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8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     1 251 586,45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6,98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495135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9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1 218 586,45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26506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29 января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1 256 843,85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2512613"/>
                  </a:ext>
                </a:extLst>
              </a:tr>
              <a:tr h="20660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Белгород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30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   470 090,55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66%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7246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85039974-629F-4C00-8BFB-9CAA5BBD7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01332"/>
              </p:ext>
            </p:extLst>
          </p:nvPr>
        </p:nvGraphicFramePr>
        <p:xfrm>
          <a:off x="6271114" y="5636378"/>
          <a:ext cx="5386147" cy="9160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9037">
                  <a:extLst>
                    <a:ext uri="{9D8B030D-6E8A-4147-A177-3AD203B41FA5}">
                      <a16:colId xmlns:a16="http://schemas.microsoft.com/office/drawing/2014/main" val="2333820227"/>
                    </a:ext>
                  </a:extLst>
                </a:gridCol>
                <a:gridCol w="921181">
                  <a:extLst>
                    <a:ext uri="{9D8B030D-6E8A-4147-A177-3AD203B41FA5}">
                      <a16:colId xmlns:a16="http://schemas.microsoft.com/office/drawing/2014/main" val="297597047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383279717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32863213"/>
                    </a:ext>
                  </a:extLst>
                </a:gridCol>
                <a:gridCol w="1167729">
                  <a:extLst>
                    <a:ext uri="{9D8B030D-6E8A-4147-A177-3AD203B41FA5}">
                      <a16:colId xmlns:a16="http://schemas.microsoft.com/office/drawing/2014/main" val="1054342249"/>
                    </a:ext>
                  </a:extLst>
                </a:gridCol>
              </a:tblGrid>
              <a:tr h="28487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Город назначения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Дата вылета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Прибыль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Занятость салона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Мера доходности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49489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5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     1 284 135,51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7,50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427103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8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1 234 557,86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7,13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27768"/>
                  </a:ext>
                </a:extLst>
              </a:tr>
              <a:tr h="13770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Белгород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23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   471 670,50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70%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7,95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7245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36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E5D9653-6EDE-42DE-9A8A-F81D7C62BAF7}"/>
              </a:ext>
            </a:extLst>
          </p:cNvPr>
          <p:cNvSpPr/>
          <p:nvPr/>
        </p:nvSpPr>
        <p:spPr>
          <a:xfrm>
            <a:off x="0" y="-3986"/>
            <a:ext cx="8705207" cy="972000"/>
          </a:xfrm>
          <a:prstGeom prst="rect">
            <a:avLst/>
          </a:prstGeom>
          <a:solidFill>
            <a:srgbClr val="6CD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DE8B7-658D-442E-BC4B-073298B0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536" y="261410"/>
            <a:ext cx="6163759" cy="558536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latin typeface="Minion Pro Cond" panose="02040706060306020203" pitchFamily="18" charset="0"/>
              </a:rPr>
              <a:t>Результаты оптимизации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956AF1-AC3D-43BE-9BAD-61B9D3F77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2" r="31453"/>
          <a:stretch/>
        </p:blipFill>
        <p:spPr>
          <a:xfrm rot="16200000">
            <a:off x="9470196" y="-764987"/>
            <a:ext cx="1956815" cy="3486792"/>
          </a:xfrm>
          <a:prstGeom prst="rect">
            <a:avLst/>
          </a:prstGeom>
        </p:spPr>
      </p:pic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5BE815D0-B720-488A-B1B3-C2BF275E0026}"/>
              </a:ext>
            </a:extLst>
          </p:cNvPr>
          <p:cNvSpPr txBox="1">
            <a:spLocks/>
          </p:cNvSpPr>
          <p:nvPr/>
        </p:nvSpPr>
        <p:spPr>
          <a:xfrm>
            <a:off x="155246" y="5385846"/>
            <a:ext cx="5861506" cy="320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400" dirty="0">
                <a:latin typeface="Minion Pro Cond" panose="02040706060306020203" pitchFamily="18" charset="0"/>
              </a:rPr>
              <a:t>Рейсы с наименьшей прибыльностью и заполняемостью салона:</a:t>
            </a:r>
          </a:p>
          <a:p>
            <a:pPr algn="just"/>
            <a:endParaRPr lang="ru-RU" sz="1400" dirty="0">
              <a:latin typeface="Minion Pro Cond" panose="02040706060306020203" pitchFamily="18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EDA55D68-8F8C-4A41-A981-A5A230593E11}"/>
              </a:ext>
            </a:extLst>
          </p:cNvPr>
          <p:cNvGraphicFramePr>
            <a:graphicFrameLocks noGrp="1"/>
          </p:cNvGraphicFramePr>
          <p:nvPr/>
        </p:nvGraphicFramePr>
        <p:xfrm>
          <a:off x="534739" y="5636378"/>
          <a:ext cx="5561260" cy="11258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1674">
                  <a:extLst>
                    <a:ext uri="{9D8B030D-6E8A-4147-A177-3AD203B41FA5}">
                      <a16:colId xmlns:a16="http://schemas.microsoft.com/office/drawing/2014/main" val="2333820227"/>
                    </a:ext>
                  </a:extLst>
                </a:gridCol>
                <a:gridCol w="921181">
                  <a:extLst>
                    <a:ext uri="{9D8B030D-6E8A-4147-A177-3AD203B41FA5}">
                      <a16:colId xmlns:a16="http://schemas.microsoft.com/office/drawing/2014/main" val="2975970475"/>
                    </a:ext>
                  </a:extLst>
                </a:gridCol>
                <a:gridCol w="1033533">
                  <a:extLst>
                    <a:ext uri="{9D8B030D-6E8A-4147-A177-3AD203B41FA5}">
                      <a16:colId xmlns:a16="http://schemas.microsoft.com/office/drawing/2014/main" val="13832797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32863213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054342249"/>
                    </a:ext>
                  </a:extLst>
                </a:gridCol>
              </a:tblGrid>
              <a:tr h="2611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Город назначения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Дата вылета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Прибыль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Занятость салона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Мера доходности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49489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8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     1 251 586,45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6,98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6495135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9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1 218 586,45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26506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29 января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1 256 843,85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7,07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2512613"/>
                  </a:ext>
                </a:extLst>
              </a:tr>
              <a:tr h="20660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Белгород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30 января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   470 090,55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66%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72460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85039974-629F-4C00-8BFB-9CAA5BBD7FEF}"/>
              </a:ext>
            </a:extLst>
          </p:cNvPr>
          <p:cNvGraphicFramePr>
            <a:graphicFrameLocks noGrp="1"/>
          </p:cNvGraphicFramePr>
          <p:nvPr/>
        </p:nvGraphicFramePr>
        <p:xfrm>
          <a:off x="6271114" y="5636378"/>
          <a:ext cx="5386147" cy="9160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89037">
                  <a:extLst>
                    <a:ext uri="{9D8B030D-6E8A-4147-A177-3AD203B41FA5}">
                      <a16:colId xmlns:a16="http://schemas.microsoft.com/office/drawing/2014/main" val="2333820227"/>
                    </a:ext>
                  </a:extLst>
                </a:gridCol>
                <a:gridCol w="921181">
                  <a:extLst>
                    <a:ext uri="{9D8B030D-6E8A-4147-A177-3AD203B41FA5}">
                      <a16:colId xmlns:a16="http://schemas.microsoft.com/office/drawing/2014/main" val="297597047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383279717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32863213"/>
                    </a:ext>
                  </a:extLst>
                </a:gridCol>
                <a:gridCol w="1167729">
                  <a:extLst>
                    <a:ext uri="{9D8B030D-6E8A-4147-A177-3AD203B41FA5}">
                      <a16:colId xmlns:a16="http://schemas.microsoft.com/office/drawing/2014/main" val="1054342249"/>
                    </a:ext>
                  </a:extLst>
                </a:gridCol>
              </a:tblGrid>
              <a:tr h="28487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Город назначения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Дата вылета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Прибыль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Занятость салона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Мера доходности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49489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5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     1 284 135,51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Minion Pro Cond" panose="02040706060306020203" pitchFamily="18" charset="0"/>
                        </a:rPr>
                        <a:t>75%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7,50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1427103"/>
                  </a:ext>
                </a:extLst>
              </a:tr>
              <a:tr h="2193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Москва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8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1 234 557,86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7,13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27768"/>
                  </a:ext>
                </a:extLst>
              </a:tr>
              <a:tr h="13770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Белгород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23 февраля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        471 670,50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70%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Minion Pro Cond" panose="02040706060306020203" pitchFamily="18" charset="0"/>
                        </a:rPr>
                        <a:t>7,95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Minion Pro Cond" panose="02040706060306020203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5E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7245071"/>
                  </a:ext>
                </a:extLst>
              </a:tr>
            </a:tbl>
          </a:graphicData>
        </a:graphic>
      </p:graphicFrame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4A84485-4A24-4D89-BCC8-9C1346905F29}"/>
              </a:ext>
            </a:extLst>
          </p:cNvPr>
          <p:cNvSpPr txBox="1">
            <a:spLocks/>
          </p:cNvSpPr>
          <p:nvPr/>
        </p:nvSpPr>
        <p:spPr>
          <a:xfrm>
            <a:off x="1935508" y="1134030"/>
            <a:ext cx="7650777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Средняя прибыль зимнего рейса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8203C4E-EE66-42B3-A0DB-4CBFB9AE4C76}"/>
              </a:ext>
            </a:extLst>
          </p:cNvPr>
          <p:cNvSpPr txBox="1">
            <a:spLocks/>
          </p:cNvSpPr>
          <p:nvPr/>
        </p:nvSpPr>
        <p:spPr>
          <a:xfrm>
            <a:off x="1929182" y="2691092"/>
            <a:ext cx="7650777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Средняя заполняемость салона зимнего рейса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A3A7C7C-EBCA-4926-B6D7-F9579EB5156B}"/>
              </a:ext>
            </a:extLst>
          </p:cNvPr>
          <p:cNvSpPr txBox="1">
            <a:spLocks/>
          </p:cNvSpPr>
          <p:nvPr/>
        </p:nvSpPr>
        <p:spPr>
          <a:xfrm>
            <a:off x="1929182" y="3960064"/>
            <a:ext cx="7650777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inion Pro Cond" panose="02040706060306020203" pitchFamily="18" charset="0"/>
              </a:rPr>
              <a:t>Мера окупаемости зимних рейсов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6757E34-41B1-4D70-8AE0-C39A371CE762}"/>
              </a:ext>
            </a:extLst>
          </p:cNvPr>
          <p:cNvSpPr txBox="1">
            <a:spLocks/>
          </p:cNvSpPr>
          <p:nvPr/>
        </p:nvSpPr>
        <p:spPr>
          <a:xfrm>
            <a:off x="2984596" y="1872106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1 058,38 тыс. руб.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9DF0DBA-EF7C-4BAD-91BC-6D4CC03F55F2}"/>
              </a:ext>
            </a:extLst>
          </p:cNvPr>
          <p:cNvSpPr txBox="1">
            <a:spLocks/>
          </p:cNvSpPr>
          <p:nvPr/>
        </p:nvSpPr>
        <p:spPr>
          <a:xfrm>
            <a:off x="6095999" y="1870958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1 060,37 тыс. руб.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7100D677-CFCD-4F49-83A8-1477B05DF5EA}"/>
              </a:ext>
            </a:extLst>
          </p:cNvPr>
          <p:cNvSpPr txBox="1">
            <a:spLocks/>
          </p:cNvSpPr>
          <p:nvPr/>
        </p:nvSpPr>
        <p:spPr>
          <a:xfrm>
            <a:off x="2984596" y="3325004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90%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94E0F201-39BC-4CD8-8A77-DAE830AD8DF0}"/>
              </a:ext>
            </a:extLst>
          </p:cNvPr>
          <p:cNvSpPr txBox="1">
            <a:spLocks/>
          </p:cNvSpPr>
          <p:nvPr/>
        </p:nvSpPr>
        <p:spPr>
          <a:xfrm>
            <a:off x="6095999" y="3323856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91%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5F354885-39B8-4CD9-AC8E-B662D7396C3A}"/>
              </a:ext>
            </a:extLst>
          </p:cNvPr>
          <p:cNvSpPr txBox="1">
            <a:spLocks/>
          </p:cNvSpPr>
          <p:nvPr/>
        </p:nvSpPr>
        <p:spPr>
          <a:xfrm>
            <a:off x="2984596" y="4596176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8,96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2E753697-756C-4D0B-B064-9789474386A3}"/>
              </a:ext>
            </a:extLst>
          </p:cNvPr>
          <p:cNvSpPr txBox="1">
            <a:spLocks/>
          </p:cNvSpPr>
          <p:nvPr/>
        </p:nvSpPr>
        <p:spPr>
          <a:xfrm>
            <a:off x="6095999" y="4595028"/>
            <a:ext cx="269298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9,1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20F3D5B-E920-4FAF-B728-488A7D7A052E}"/>
              </a:ext>
            </a:extLst>
          </p:cNvPr>
          <p:cNvSpPr txBox="1">
            <a:spLocks/>
          </p:cNvSpPr>
          <p:nvPr/>
        </p:nvSpPr>
        <p:spPr>
          <a:xfrm>
            <a:off x="5445046" y="3378603"/>
            <a:ext cx="100816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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F2A6E47-4B78-4822-AF02-BC1758691ED9}"/>
              </a:ext>
            </a:extLst>
          </p:cNvPr>
          <p:cNvSpPr txBox="1">
            <a:spLocks/>
          </p:cNvSpPr>
          <p:nvPr/>
        </p:nvSpPr>
        <p:spPr>
          <a:xfrm>
            <a:off x="5382708" y="1870958"/>
            <a:ext cx="100816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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70178DD-6F76-423A-A742-68C81DC9F4C7}"/>
              </a:ext>
            </a:extLst>
          </p:cNvPr>
          <p:cNvSpPr txBox="1">
            <a:spLocks/>
          </p:cNvSpPr>
          <p:nvPr/>
        </p:nvSpPr>
        <p:spPr>
          <a:xfrm>
            <a:off x="5445046" y="4551667"/>
            <a:ext cx="1008163" cy="534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54A8"/>
                </a:solidFill>
                <a:latin typeface="Minion Pro Cond" panose="02040706060306020203" pitchFamily="18" charset="0"/>
              </a:rPr>
              <a:t></a:t>
            </a:r>
          </a:p>
        </p:txBody>
      </p:sp>
    </p:spTree>
    <p:extLst>
      <p:ext uri="{BB962C8B-B14F-4D97-AF65-F5344CB8AC3E}">
        <p14:creationId xmlns:p14="http://schemas.microsoft.com/office/powerpoint/2010/main" val="3101525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926</Words>
  <Application>Microsoft Office PowerPoint</Application>
  <PresentationFormat>Широкоэкранный</PresentationFormat>
  <Paragraphs>310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Minion Pro Cond</vt:lpstr>
      <vt:lpstr>Тема Office</vt:lpstr>
      <vt:lpstr>Проект 4. Авиарейсы без потерь</vt:lpstr>
      <vt:lpstr>Презентация PowerPoint</vt:lpstr>
      <vt:lpstr>Презентация PowerPoint</vt:lpstr>
      <vt:lpstr>Анализ данных</vt:lpstr>
      <vt:lpstr>Анализ данных</vt:lpstr>
      <vt:lpstr>Расчёт прибыли</vt:lpstr>
      <vt:lpstr>Прибыль</vt:lpstr>
      <vt:lpstr>Ежедневная прибыль</vt:lpstr>
      <vt:lpstr>Результаты оптимизации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4. Авиарейсы без потерь</dc:title>
  <dc:creator>Людмила Рябкова</dc:creator>
  <cp:lastModifiedBy>Людмила Рябкова</cp:lastModifiedBy>
  <cp:revision>31</cp:revision>
  <dcterms:created xsi:type="dcterms:W3CDTF">2021-11-06T09:41:54Z</dcterms:created>
  <dcterms:modified xsi:type="dcterms:W3CDTF">2021-11-07T06:21:35Z</dcterms:modified>
</cp:coreProperties>
</file>